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70" r:id="rId3"/>
    <p:sldId id="267" r:id="rId4"/>
    <p:sldId id="268" r:id="rId5"/>
    <p:sldId id="269" r:id="rId6"/>
    <p:sldId id="271" r:id="rId7"/>
    <p:sldId id="272" r:id="rId8"/>
    <p:sldId id="260" r:id="rId9"/>
    <p:sldId id="275" r:id="rId10"/>
    <p:sldId id="273" r:id="rId11"/>
    <p:sldId id="27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A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5"/>
    <p:restoredTop sz="92117"/>
  </p:normalViewPr>
  <p:slideViewPr>
    <p:cSldViewPr snapToGrid="0" snapToObjects="1">
      <p:cViewPr>
        <p:scale>
          <a:sx n="78" d="100"/>
          <a:sy n="78" d="100"/>
        </p:scale>
        <p:origin x="-1440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6B029-5FAF-744C-9D1C-50C3FEE470B9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1BBAAE-A2F9-1745-BA24-6E549795D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44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Chose species</a:t>
            </a:r>
            <a:r>
              <a:rPr lang="en-US" baseline="0" dirty="0" smtClean="0"/>
              <a:t> from a particular taxa with differing degrees of relatedness</a:t>
            </a:r>
          </a:p>
          <a:p>
            <a:r>
              <a:rPr lang="en-US" baseline="0" dirty="0" smtClean="0"/>
              <a:t>Broke genomes down into k-mers </a:t>
            </a:r>
          </a:p>
          <a:p>
            <a:r>
              <a:rPr lang="en-US" baseline="0" dirty="0" smtClean="0"/>
              <a:t>Stored k-mers in hash table (dictionary)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BBAAE-A2F9-1745-BA24-6E549795D8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2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Similar to Natural Language Processing,</a:t>
            </a:r>
            <a:r>
              <a:rPr lang="en-US" baseline="0" dirty="0" smtClean="0"/>
              <a:t> embed k-mers(words) as vectors and input to machine learning algorithm. </a:t>
            </a:r>
          </a:p>
          <a:p>
            <a:r>
              <a:rPr lang="en-US" baseline="0" dirty="0" smtClean="0"/>
              <a:t>Use triplet network which takes three samples and outputs the distances between each of two samples and the third</a:t>
            </a:r>
          </a:p>
          <a:p>
            <a:r>
              <a:rPr lang="en-US" baseline="0" dirty="0" smtClean="0"/>
              <a:t>Loss function ensures that the network learns to embed 2 samples from the same genome close to each other and a third sample from another genome far away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BBAAE-A2F9-1745-BA24-6E549795D8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881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Similar to Natural Language Processing,</a:t>
            </a:r>
            <a:r>
              <a:rPr lang="en-US" baseline="0" dirty="0" smtClean="0"/>
              <a:t> embed k-mers(words) as vectors and input to machine learning algorithm. </a:t>
            </a:r>
          </a:p>
          <a:p>
            <a:r>
              <a:rPr lang="en-US" baseline="0" dirty="0" smtClean="0"/>
              <a:t>Use triplet network which takes three samples and outputs the distances between each of two samples and the third</a:t>
            </a:r>
          </a:p>
          <a:p>
            <a:r>
              <a:rPr lang="en-US" baseline="0" dirty="0" smtClean="0"/>
              <a:t>Loss function ensures that the network learns to embed 2 samples from the same genome close to each other and a third sample from another genome far away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BBAAE-A2F9-1745-BA24-6E549795D8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11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BBAAE-A2F9-1745-BA24-6E549795D85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35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BBAAE-A2F9-1745-BA24-6E549795D8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2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16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08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87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79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988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981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427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364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32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385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266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E432A0-3E8D-2E4E-B485-778B10ECE17C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2E55F0-69FC-7848-B662-01B2868CD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566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Taxonomic Classification of Short Metagenomic Reads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59698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Sarah Nadeau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997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918" y="1643397"/>
            <a:ext cx="7620000" cy="13081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350" y="5206778"/>
            <a:ext cx="5854700" cy="13081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005364" y="4837446"/>
            <a:ext cx="2271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Triplet test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l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osses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54350" y="3040117"/>
            <a:ext cx="5338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Euclidean distance between average embedding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Relatedness of genomes may be a factor in embedding difficulty</a:t>
            </a:r>
            <a:endParaRPr lang="en-US" sz="40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350" y="3409449"/>
            <a:ext cx="58547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054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2667000"/>
            <a:ext cx="7467600" cy="152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2819400"/>
            <a:ext cx="74676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12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The goal: taxonomic inference of short DNA sequences</a:t>
            </a:r>
            <a:endParaRPr lang="en-US" sz="40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370962"/>
            <a:ext cx="11887200" cy="2012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196690"/>
            <a:ext cx="11887200" cy="1787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999886"/>
            <a:ext cx="11887200" cy="18992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82762" y="4505545"/>
            <a:ext cx="1626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150 bases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877706" y="4736377"/>
            <a:ext cx="51206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10800000">
            <a:off x="162122" y="4736377"/>
            <a:ext cx="51206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1346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48" y="1677190"/>
            <a:ext cx="5138758" cy="4701964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6409944" y="3260745"/>
            <a:ext cx="4617371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Left Bracket 5"/>
          <p:cNvSpPr/>
          <p:nvPr/>
        </p:nvSpPr>
        <p:spPr>
          <a:xfrm rot="16200000">
            <a:off x="6763784" y="3409611"/>
            <a:ext cx="85812" cy="603250"/>
          </a:xfrm>
          <a:prstGeom prst="leftBracket">
            <a:avLst/>
          </a:prstGeom>
          <a:noFill/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ket 6"/>
          <p:cNvSpPr/>
          <p:nvPr/>
        </p:nvSpPr>
        <p:spPr>
          <a:xfrm rot="16200000">
            <a:off x="6913751" y="3589822"/>
            <a:ext cx="85812" cy="603250"/>
          </a:xfrm>
          <a:prstGeom prst="leftBracke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ket 7"/>
          <p:cNvSpPr/>
          <p:nvPr/>
        </p:nvSpPr>
        <p:spPr>
          <a:xfrm rot="16200000">
            <a:off x="7118218" y="3764386"/>
            <a:ext cx="85812" cy="603250"/>
          </a:xfrm>
          <a:prstGeom prst="leftBracket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ket 8"/>
          <p:cNvSpPr/>
          <p:nvPr/>
        </p:nvSpPr>
        <p:spPr>
          <a:xfrm rot="16200000">
            <a:off x="7318037" y="3945128"/>
            <a:ext cx="85812" cy="603250"/>
          </a:xfrm>
          <a:prstGeom prst="leftBracket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ket 9"/>
          <p:cNvSpPr/>
          <p:nvPr/>
        </p:nvSpPr>
        <p:spPr>
          <a:xfrm rot="16200000">
            <a:off x="7500996" y="4104154"/>
            <a:ext cx="85812" cy="603250"/>
          </a:xfrm>
          <a:prstGeom prst="leftBracket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413115" y="3259336"/>
            <a:ext cx="2603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venir Light" charset="0"/>
                <a:ea typeface="Avenir Light" charset="0"/>
                <a:cs typeface="Avenir Light" charset="0"/>
              </a:rPr>
              <a:t>Genome A </a:t>
            </a:r>
            <a:endParaRPr lang="en-US" sz="20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3003041" y="3428558"/>
            <a:ext cx="3287400" cy="95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2987358" y="5328761"/>
            <a:ext cx="330308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6446370" y="5145881"/>
            <a:ext cx="4617371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7" name="Left Bracket 36"/>
          <p:cNvSpPr/>
          <p:nvPr/>
        </p:nvSpPr>
        <p:spPr>
          <a:xfrm rot="16200000">
            <a:off x="6800210" y="5294747"/>
            <a:ext cx="85812" cy="603250"/>
          </a:xfrm>
          <a:prstGeom prst="leftBracket">
            <a:avLst/>
          </a:prstGeom>
          <a:noFill/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Left Bracket 37"/>
          <p:cNvSpPr/>
          <p:nvPr/>
        </p:nvSpPr>
        <p:spPr>
          <a:xfrm rot="16200000">
            <a:off x="6950177" y="5474958"/>
            <a:ext cx="85812" cy="603250"/>
          </a:xfrm>
          <a:prstGeom prst="leftBracket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Left Bracket 38"/>
          <p:cNvSpPr/>
          <p:nvPr/>
        </p:nvSpPr>
        <p:spPr>
          <a:xfrm rot="16200000">
            <a:off x="7154644" y="5649522"/>
            <a:ext cx="85812" cy="603250"/>
          </a:xfrm>
          <a:prstGeom prst="leftBracket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Bracket 39"/>
          <p:cNvSpPr/>
          <p:nvPr/>
        </p:nvSpPr>
        <p:spPr>
          <a:xfrm rot="16200000">
            <a:off x="7354463" y="5830264"/>
            <a:ext cx="85812" cy="603250"/>
          </a:xfrm>
          <a:prstGeom prst="leftBracke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Left Bracket 40"/>
          <p:cNvSpPr/>
          <p:nvPr/>
        </p:nvSpPr>
        <p:spPr>
          <a:xfrm rot="16200000">
            <a:off x="7537422" y="5989290"/>
            <a:ext cx="85812" cy="603250"/>
          </a:xfrm>
          <a:prstGeom prst="leftBracket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7449541" y="5143230"/>
            <a:ext cx="26035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Genome B</a:t>
            </a:r>
            <a:endParaRPr lang="en-US" sz="20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87320" y="6304561"/>
            <a:ext cx="1986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150 bases</a:t>
            </a:r>
            <a:endParaRPr lang="en-US" sz="16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5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Much larger reference genomes are available</a:t>
            </a:r>
            <a:endParaRPr lang="en-US" sz="40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721858" y="2864146"/>
            <a:ext cx="1986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00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700,000 bases</a:t>
            </a:r>
            <a:endParaRPr lang="en-US" sz="20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>
            <a:off x="9639949" y="3060076"/>
            <a:ext cx="13716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rot="10800000">
            <a:off x="6409944" y="3060076"/>
            <a:ext cx="13716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19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I’m trying to embed k-mers as vectors such that k-mers from the same genome are grouped</a:t>
            </a:r>
            <a:r>
              <a:rPr lang="mr-IN" sz="4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…</a:t>
            </a:r>
            <a:endParaRPr lang="en-US" sz="40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96969" y="2364691"/>
            <a:ext cx="4356847" cy="22860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7432409" y="2364691"/>
            <a:ext cx="4356847" cy="22860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1781524" y="1903511"/>
            <a:ext cx="1387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Genome A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821041" y="1903511"/>
            <a:ext cx="1579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Genome B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84140" y="2364691"/>
            <a:ext cx="274320" cy="2286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1713392" y="2364691"/>
            <a:ext cx="274320" cy="228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515298" y="2364691"/>
            <a:ext cx="274320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9638622" y="2364691"/>
            <a:ext cx="274320" cy="2286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7747370" y="2364691"/>
            <a:ext cx="274320" cy="2286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10767874" y="2364691"/>
            <a:ext cx="274320" cy="228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>
            <a:cxnSpLocks noChangeAspect="1"/>
          </p:cNvCxnSpPr>
          <p:nvPr/>
        </p:nvCxnSpPr>
        <p:spPr>
          <a:xfrm flipV="1">
            <a:off x="6006728" y="2848884"/>
            <a:ext cx="800101" cy="1167746"/>
          </a:xfrm>
          <a:prstGeom prst="straightConnector1">
            <a:avLst/>
          </a:prstGeom>
          <a:ln w="3492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cxnSpLocks noChangeAspect="1"/>
          </p:cNvCxnSpPr>
          <p:nvPr/>
        </p:nvCxnSpPr>
        <p:spPr>
          <a:xfrm rot="1200000" flipV="1">
            <a:off x="6182299" y="3023894"/>
            <a:ext cx="800101" cy="1167746"/>
          </a:xfrm>
          <a:prstGeom prst="straightConnector1">
            <a:avLst/>
          </a:prstGeom>
          <a:ln w="3492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cxnSpLocks noChangeAspect="1"/>
          </p:cNvCxnSpPr>
          <p:nvPr/>
        </p:nvCxnSpPr>
        <p:spPr>
          <a:xfrm rot="10200000" flipV="1">
            <a:off x="5326302" y="4064524"/>
            <a:ext cx="800101" cy="1167746"/>
          </a:xfrm>
          <a:prstGeom prst="straightConnector1">
            <a:avLst/>
          </a:prstGeom>
          <a:ln w="349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cxnSpLocks noChangeAspect="1"/>
          </p:cNvCxnSpPr>
          <p:nvPr/>
        </p:nvCxnSpPr>
        <p:spPr>
          <a:xfrm rot="10800000" flipV="1">
            <a:off x="5214559" y="4008567"/>
            <a:ext cx="800101" cy="1167746"/>
          </a:xfrm>
          <a:prstGeom prst="straightConnector1">
            <a:avLst/>
          </a:prstGeom>
          <a:ln w="3492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3494757" y="3999292"/>
            <a:ext cx="5039809" cy="25400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6014661" y="2364691"/>
            <a:ext cx="9112" cy="3320001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cxnSpLocks noChangeAspect="1"/>
          </p:cNvCxnSpPr>
          <p:nvPr/>
        </p:nvCxnSpPr>
        <p:spPr>
          <a:xfrm rot="600000" flipV="1">
            <a:off x="6106885" y="2920246"/>
            <a:ext cx="800101" cy="1167746"/>
          </a:xfrm>
          <a:prstGeom prst="straightConnector1">
            <a:avLst/>
          </a:prstGeom>
          <a:ln w="3492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cxnSpLocks noChangeAspect="1"/>
          </p:cNvCxnSpPr>
          <p:nvPr/>
        </p:nvCxnSpPr>
        <p:spPr>
          <a:xfrm rot="9600000" flipV="1">
            <a:off x="5439040" y="4105541"/>
            <a:ext cx="800101" cy="1167746"/>
          </a:xfrm>
          <a:prstGeom prst="straightConnector1">
            <a:avLst/>
          </a:prstGeom>
          <a:ln w="3492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93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296969" y="2364691"/>
            <a:ext cx="4356847" cy="22860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7432409" y="2364691"/>
            <a:ext cx="4356847" cy="22860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1781524" y="1903511"/>
            <a:ext cx="1387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Genome A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821041" y="1903511"/>
            <a:ext cx="1579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Genome B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84140" y="2364691"/>
            <a:ext cx="274320" cy="2286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1713392" y="2364691"/>
            <a:ext cx="274320" cy="228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515298" y="2364691"/>
            <a:ext cx="274320" cy="228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9638622" y="2364691"/>
            <a:ext cx="274320" cy="2286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7747370" y="2364691"/>
            <a:ext cx="274320" cy="2286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10767874" y="2364691"/>
            <a:ext cx="274320" cy="228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>
            <a:cxnSpLocks noChangeAspect="1"/>
          </p:cNvCxnSpPr>
          <p:nvPr/>
        </p:nvCxnSpPr>
        <p:spPr>
          <a:xfrm flipV="1">
            <a:off x="6006728" y="2848884"/>
            <a:ext cx="800101" cy="1167746"/>
          </a:xfrm>
          <a:prstGeom prst="straightConnector1">
            <a:avLst/>
          </a:prstGeom>
          <a:ln w="3492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cxnSpLocks noChangeAspect="1"/>
          </p:cNvCxnSpPr>
          <p:nvPr/>
        </p:nvCxnSpPr>
        <p:spPr>
          <a:xfrm rot="1200000" flipV="1">
            <a:off x="6182299" y="3023894"/>
            <a:ext cx="800101" cy="1167746"/>
          </a:xfrm>
          <a:prstGeom prst="straightConnector1">
            <a:avLst/>
          </a:prstGeom>
          <a:ln w="3492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cxnSpLocks noChangeAspect="1"/>
          </p:cNvCxnSpPr>
          <p:nvPr/>
        </p:nvCxnSpPr>
        <p:spPr>
          <a:xfrm rot="10200000" flipV="1">
            <a:off x="5326302" y="4064524"/>
            <a:ext cx="800101" cy="1167746"/>
          </a:xfrm>
          <a:prstGeom prst="straightConnector1">
            <a:avLst/>
          </a:prstGeom>
          <a:ln w="349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cxnSpLocks noChangeAspect="1"/>
          </p:cNvCxnSpPr>
          <p:nvPr/>
        </p:nvCxnSpPr>
        <p:spPr>
          <a:xfrm rot="10800000" flipV="1">
            <a:off x="5214559" y="4008567"/>
            <a:ext cx="800101" cy="1167746"/>
          </a:xfrm>
          <a:prstGeom prst="straightConnector1">
            <a:avLst/>
          </a:prstGeom>
          <a:ln w="3492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3494757" y="3999292"/>
            <a:ext cx="5039809" cy="25400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6014661" y="2364691"/>
            <a:ext cx="9112" cy="3320001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4545310" y="5877462"/>
            <a:ext cx="2956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Unclassified Short Read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877500" y="6325234"/>
            <a:ext cx="274320" cy="22860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>
            <a:cxnSpLocks noChangeAspect="1"/>
          </p:cNvCxnSpPr>
          <p:nvPr/>
        </p:nvCxnSpPr>
        <p:spPr>
          <a:xfrm rot="600000" flipV="1">
            <a:off x="6106885" y="2920246"/>
            <a:ext cx="800101" cy="1167746"/>
          </a:xfrm>
          <a:prstGeom prst="straightConnector1">
            <a:avLst/>
          </a:prstGeom>
          <a:ln w="3492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cxnSpLocks noChangeAspect="1"/>
          </p:cNvCxnSpPr>
          <p:nvPr/>
        </p:nvCxnSpPr>
        <p:spPr>
          <a:xfrm rot="9600000" flipV="1">
            <a:off x="5439040" y="4105541"/>
            <a:ext cx="800101" cy="1167746"/>
          </a:xfrm>
          <a:prstGeom prst="straightConnector1">
            <a:avLst/>
          </a:prstGeom>
          <a:ln w="3492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cxnSpLocks noChangeAspect="1"/>
          </p:cNvCxnSpPr>
          <p:nvPr/>
        </p:nvCxnSpPr>
        <p:spPr>
          <a:xfrm rot="10500000" flipV="1">
            <a:off x="5263923" y="4036529"/>
            <a:ext cx="800101" cy="1167746"/>
          </a:xfrm>
          <a:prstGeom prst="straightConnector1">
            <a:avLst/>
          </a:prstGeom>
          <a:ln w="34925">
            <a:solidFill>
              <a:schemeClr val="accent2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... And so that short reads can be classified</a:t>
            </a:r>
            <a:endParaRPr lang="en-US" sz="40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98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172" y="157655"/>
            <a:ext cx="6170145" cy="65764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717" y="570077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</a:pPr>
            <a:r>
              <a:rPr lang="en-US" sz="49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Triplet Network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/>
            </a:r>
            <a:b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</a:b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Hoffer &amp; </a:t>
            </a:r>
            <a:r>
              <a:rPr lang="en-US" sz="2000" dirty="0" err="1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Ailon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, 2014</a:t>
            </a:r>
            <a:endParaRPr lang="en-US" sz="20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435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1717" y="570077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</a:pPr>
            <a:r>
              <a:rPr lang="en-US" sz="49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Triplet Loss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/>
            </a:r>
            <a:b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</a:br>
            <a:r>
              <a:rPr lang="en-US" sz="2000" dirty="0" err="1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Schroff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 et al., 2015</a:t>
            </a:r>
            <a:endParaRPr lang="en-US" sz="20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167923" y="2900469"/>
                <a:ext cx="10161814" cy="13038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mr-IN" sz="280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sz="280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mr-IN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 smtClean="0"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d>
                                        <m:dPr>
                                          <m:begChr m:val="‖"/>
                                          <m:endChr m:val="‖"/>
                                          <m:ctrlPr>
                                            <a:rPr lang="en-US" sz="2800" i="1" smtClean="0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  <m:t>𝑁𝑒𝑡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2800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800" b="0" i="1" smtClean="0">
                                                  <a:latin typeface="Cambria Math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</m:d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  <m:t>𝑁𝑒𝑡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  <m:t>(</m:t>
                                          </m:r>
                                          <m:sSup>
                                            <m:sSupPr>
                                              <m:ctrlPr>
                                                <a:rPr lang="en-US" sz="2800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lang="en-US" sz="2800" b="0" i="1" smtClean="0">
                                                  <a:latin typeface="Cambria Math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p>
                                              <m:r>
                                                <a:rPr lang="en-US" sz="2800" b="0" i="1" smtClean="0">
                                                  <a:latin typeface="Cambria Math" charset="0"/>
                                                </a:rPr>
                                                <m:t>+</m:t>
                                              </m:r>
                                            </m:sup>
                                          </m:sSup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  <m:t>)</m:t>
                                          </m:r>
                                        </m:e>
                                      </m:d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i="1" smtClean="0"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d>
                                        <m:dPr>
                                          <m:begChr m:val="‖"/>
                                          <m:endChr m:val="‖"/>
                                          <m:ctrlPr>
                                            <a:rPr lang="en-US" sz="2800" i="1" smtClean="0">
                                              <a:latin typeface="Cambria Math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  <m:t>𝑁𝑒𝑡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2800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800" b="0" i="1" smtClean="0">
                                                  <a:latin typeface="Cambria Math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</m:d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2800" b="0" i="1" smtClean="0">
                                              <a:latin typeface="Cambria Math" charset="0"/>
                                            </a:rPr>
                                            <m:t>𝑁𝑒𝑡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2800" b="0" i="1" smtClean="0">
                                                  <a:latin typeface="Cambria Math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en-US" sz="2800" b="0" i="1" smtClean="0">
                                                      <a:latin typeface="Cambria Math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en-US" sz="2800" b="0" i="1" smtClean="0">
                                                      <a:latin typeface="Cambria Math" charset="0"/>
                                                    </a:rPr>
                                                    <m:t>𝑥</m:t>
                                                  </m:r>
                                                </m:e>
                                                <m:sup>
                                                  <m:r>
                                                    <a:rPr lang="en-US" sz="2800" b="0" i="1" smtClean="0">
                                                      <a:latin typeface="Cambria Math" charset="0"/>
                                                    </a:rPr>
                                                    <m:t>−</m:t>
                                                  </m:r>
                                                </m:sup>
                                              </m:sSup>
                                            </m:e>
                                          </m:d>
                                        </m:e>
                                      </m:d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+</m:t>
                                  </m:r>
                                  <m:r>
                                    <a:rPr lang="en-US" sz="2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𝛼</m:t>
                                  </m:r>
                                </m:e>
                              </m:d>
                            </m:e>
                            <m:sub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+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923" y="2900469"/>
                <a:ext cx="10161814" cy="130388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5671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852160" cy="438912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Current Result</a:t>
            </a:r>
            <a:endParaRPr lang="en-US" sz="40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18943" y="2690416"/>
            <a:ext cx="2271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Triplet Test Losses</a:t>
            </a:r>
            <a:endParaRPr lang="en-US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6870" y="3059747"/>
            <a:ext cx="4816929" cy="1058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09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bg2">
                    <a:lumMod val="25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Method breaks down with addition of more genomes </a:t>
            </a:r>
            <a:endParaRPr lang="en-US" sz="4000" dirty="0">
              <a:solidFill>
                <a:schemeClr val="bg2">
                  <a:lumMod val="25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20" y="1690688"/>
            <a:ext cx="585216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91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2812</TotalTime>
  <Words>305</Words>
  <Application>Microsoft Macintosh PowerPoint</Application>
  <PresentationFormat>Widescreen</PresentationFormat>
  <Paragraphs>39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Avenir Light</vt:lpstr>
      <vt:lpstr>Calibri</vt:lpstr>
      <vt:lpstr>Calibri Light</vt:lpstr>
      <vt:lpstr>Cambria Math</vt:lpstr>
      <vt:lpstr>Mangal</vt:lpstr>
      <vt:lpstr>Arial</vt:lpstr>
      <vt:lpstr>Office Theme</vt:lpstr>
      <vt:lpstr>Taxonomic Classification of Short Metagenomic Reads</vt:lpstr>
      <vt:lpstr>The goal: taxonomic inference of short DNA sequences</vt:lpstr>
      <vt:lpstr>Much larger reference genomes are available</vt:lpstr>
      <vt:lpstr>I’m trying to embed k-mers as vectors such that k-mers from the same genome are grouped…</vt:lpstr>
      <vt:lpstr>... And so that short reads can be classified</vt:lpstr>
      <vt:lpstr>Triplet Network Hoffer &amp; Ailon, 2014</vt:lpstr>
      <vt:lpstr>Triplet Loss Schroff et al., 2015</vt:lpstr>
      <vt:lpstr>Current Result</vt:lpstr>
      <vt:lpstr>Method breaks down with addition of more genomes </vt:lpstr>
      <vt:lpstr>Relatedness of genomes may be a factor in embedding difficulty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Nadeau</dc:creator>
  <cp:lastModifiedBy>Sarah Nadeau</cp:lastModifiedBy>
  <cp:revision>49</cp:revision>
  <dcterms:created xsi:type="dcterms:W3CDTF">2017-11-21T01:43:32Z</dcterms:created>
  <dcterms:modified xsi:type="dcterms:W3CDTF">2017-12-13T14:14:17Z</dcterms:modified>
</cp:coreProperties>
</file>

<file path=docProps/thumbnail.jpeg>
</file>